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4"/>
  </p:notesMasterIdLst>
  <p:sldIdLst>
    <p:sldId id="256" r:id="rId2"/>
    <p:sldId id="259" r:id="rId3"/>
    <p:sldId id="260" r:id="rId4"/>
    <p:sldId id="269" r:id="rId5"/>
    <p:sldId id="261" r:id="rId6"/>
    <p:sldId id="479" r:id="rId7"/>
    <p:sldId id="480" r:id="rId8"/>
    <p:sldId id="435" r:id="rId9"/>
    <p:sldId id="264" r:id="rId10"/>
    <p:sldId id="434" r:id="rId11"/>
    <p:sldId id="484" r:id="rId12"/>
    <p:sldId id="481" r:id="rId13"/>
    <p:sldId id="485" r:id="rId14"/>
    <p:sldId id="266" r:id="rId15"/>
    <p:sldId id="267" r:id="rId16"/>
    <p:sldId id="268" r:id="rId17"/>
    <p:sldId id="486" r:id="rId18"/>
    <p:sldId id="482" r:id="rId19"/>
    <p:sldId id="429" r:id="rId20"/>
    <p:sldId id="270" r:id="rId21"/>
    <p:sldId id="493" r:id="rId22"/>
    <p:sldId id="471" r:id="rId23"/>
    <p:sldId id="495" r:id="rId24"/>
    <p:sldId id="494" r:id="rId25"/>
    <p:sldId id="487" r:id="rId26"/>
    <p:sldId id="449" r:id="rId27"/>
    <p:sldId id="488" r:id="rId28"/>
    <p:sldId id="489" r:id="rId29"/>
    <p:sldId id="490" r:id="rId30"/>
    <p:sldId id="491" r:id="rId31"/>
    <p:sldId id="492" r:id="rId32"/>
    <p:sldId id="473" r:id="rId33"/>
    <p:sldId id="496" r:id="rId34"/>
    <p:sldId id="497" r:id="rId35"/>
    <p:sldId id="498" r:id="rId36"/>
    <p:sldId id="500" r:id="rId37"/>
    <p:sldId id="475" r:id="rId38"/>
    <p:sldId id="501" r:id="rId39"/>
    <p:sldId id="502" r:id="rId40"/>
    <p:sldId id="503" r:id="rId41"/>
    <p:sldId id="504" r:id="rId42"/>
    <p:sldId id="505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417"/>
    <p:restoredTop sz="95694"/>
  </p:normalViewPr>
  <p:slideViewPr>
    <p:cSldViewPr snapToGrid="0" snapToObjects="1">
      <p:cViewPr varScale="1">
        <p:scale>
          <a:sx n="100" d="100"/>
          <a:sy n="100" d="100"/>
        </p:scale>
        <p:origin x="192" y="2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F7172E-1886-6047-BDD0-06926B7F17C0}" type="datetimeFigureOut">
              <a:rPr lang="en-US" smtClean="0"/>
              <a:t>11/6/23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AB604E-070E-4148-B776-5DD176B4FF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1075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41CAD9-477A-2841-B1CF-4A088151D3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9AA24F-845D-6646-AB4B-7C154EF382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CD484B-6D12-2541-ADED-792C104A5B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F7647-4337-9842-818C-EBC1EDA3F504}" type="datetimeFigureOut">
              <a:rPr lang="en-US" smtClean="0"/>
              <a:t>11/6/23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28169B-78BA-5141-BF00-278109DE98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2DDCDB-2129-BF44-B60E-E5927CA06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9DA81-AB2A-CA41-BAE4-302390566B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67163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347BD-9471-D443-BC14-7C35C1600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A11805E-A0F4-DB4F-B22D-7F00603826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0A0107-2156-FE48-906E-8370DBBD9D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F7647-4337-9842-818C-EBC1EDA3F504}" type="datetimeFigureOut">
              <a:rPr lang="en-US" smtClean="0"/>
              <a:t>11/6/23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B11D38-23E3-494A-9DBB-5A47E01199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46C85D-CD22-4A45-B45E-8FC5672942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9DA81-AB2A-CA41-BAE4-302390566B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1439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16B80EC-4FA4-B34C-BB0B-21B3DA5CF15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F7A7EB-DBDA-3448-A640-6693EEAD5C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F40A8C-21A9-7046-BBDE-C777A307C0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F7647-4337-9842-818C-EBC1EDA3F504}" type="datetimeFigureOut">
              <a:rPr lang="en-US" smtClean="0"/>
              <a:t>11/6/23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1B22DB-2CCD-D848-90ED-B5278B83A7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EFA514-BD4D-F04C-BC7F-B1A3DFADF9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9DA81-AB2A-CA41-BAE4-302390566B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590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D0933-A223-C34B-A81C-EB68FF9CF3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1EB063-E6E4-0E4B-9CB5-BE2225E59C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0BD157-CC07-234B-9853-C5BFDFDD9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F7647-4337-9842-818C-EBC1EDA3F504}" type="datetimeFigureOut">
              <a:rPr lang="en-US" smtClean="0"/>
              <a:t>11/6/23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E6AE9D-B0B5-AC41-90A6-5EE1191B5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559266-28CA-D14A-B187-36806D6934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9DA81-AB2A-CA41-BAE4-302390566B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281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47EC9-0104-9D44-AFB8-E88C7318D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AE1185-6DD1-A447-A13B-B5FE23F305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93E702-2EC2-9642-A322-090FD4CC50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F7647-4337-9842-818C-EBC1EDA3F504}" type="datetimeFigureOut">
              <a:rPr lang="en-US" smtClean="0"/>
              <a:t>11/6/23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81803C-78B6-6342-BD60-50F772FFA6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190682-DA78-DF40-91A0-E2BDB21031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9DA81-AB2A-CA41-BAE4-302390566B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4705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FB909-BFDB-8544-B7CD-4FCE4A93B5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57DDEE-B5CC-AD43-A5F8-E13494A06B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169AE2-1A49-7B46-8CB4-602E9FF8C3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892C39-7A5F-9A4F-9A3C-3C788BD780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F7647-4337-9842-818C-EBC1EDA3F504}" type="datetimeFigureOut">
              <a:rPr lang="en-US" smtClean="0"/>
              <a:t>11/6/23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BBCCC5-53B9-144E-8F3F-0261D307D8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4CDA86-36E2-C949-B47C-E3E909E9A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9DA81-AB2A-CA41-BAE4-302390566B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3327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FF307-1DE1-684B-BBA4-BDE1DE0C6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DDFE27-EF35-2944-9B58-D6A49797E1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26EBAF-6A89-6249-B749-7B1CF5268D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570B9CA-972A-0043-B290-E7D7F95493D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A0ED59E-2AAE-3149-9799-6B606B71289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6B729B-3953-404E-B2C8-8346796618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F7647-4337-9842-818C-EBC1EDA3F504}" type="datetimeFigureOut">
              <a:rPr lang="en-US" smtClean="0"/>
              <a:t>11/6/23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96BB9D-A78C-7546-B01C-CFDA03D593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992F3B-C354-3F42-913E-A11F29BBB3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9DA81-AB2A-CA41-BAE4-302390566B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3650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4637B-0C91-A048-8695-CB96E29B2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3A3858-9B6F-954A-856F-1D328817F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F7647-4337-9842-818C-EBC1EDA3F504}" type="datetimeFigureOut">
              <a:rPr lang="en-US" smtClean="0"/>
              <a:t>11/6/23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2C8864-93CE-0C46-8756-388CF7318E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8E4F26-8893-C24B-9AAA-EB9E7DD1F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9DA81-AB2A-CA41-BAE4-302390566B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7617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A5709C7-8B60-804E-ADA1-508A78319E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F7647-4337-9842-818C-EBC1EDA3F504}" type="datetimeFigureOut">
              <a:rPr lang="en-US" smtClean="0"/>
              <a:t>11/6/23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53EC0CE-A4D5-7C42-84D2-BF80858E0F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F12F8F-7D67-004A-9009-07A7559B1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9DA81-AB2A-CA41-BAE4-302390566B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4253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A81F0-9083-7B48-8F8D-972A37770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B7A2E0-DD5A-BD40-8C3A-FBCC51D5E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CD87C7-529D-B649-A0B5-FBD98FB07E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3047BA-D538-3440-95DF-2FC62BC31A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F7647-4337-9842-818C-EBC1EDA3F504}" type="datetimeFigureOut">
              <a:rPr lang="en-US" smtClean="0"/>
              <a:t>11/6/23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8B34F4-ED3A-9347-94D2-B23DE16C52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932625-A7B0-6848-AA8E-FBD2D969C0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9DA81-AB2A-CA41-BAE4-302390566B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3129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3947E-F1BC-A44E-B113-66668B67CC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0A99272-9B28-E645-B4CC-7E4181D0B15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846B58-8031-974A-8E6F-24C5C9A45A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1A84F5-85AF-4840-A9B8-98B3255AC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F7647-4337-9842-818C-EBC1EDA3F504}" type="datetimeFigureOut">
              <a:rPr lang="en-US" smtClean="0"/>
              <a:t>11/6/23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C8CEA6-A545-164A-942D-DE1BCCF90C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B41837-6BA5-A04C-A8F6-03468FEE62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9DA81-AB2A-CA41-BAE4-302390566B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709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BD9DA24-F629-7B45-AA59-57559A5B6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8FCC5A-AC40-9D4C-B1E2-0677C13E55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7C4109-51C6-934E-9E1F-01C4AF2A9AF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9F7647-4337-9842-818C-EBC1EDA3F504}" type="datetimeFigureOut">
              <a:rPr lang="en-US" smtClean="0"/>
              <a:t>11/6/23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BC40FA-D34E-2947-A7A8-D1C198BBAF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BEF08D-BF8A-0245-904B-0E66860863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9DA81-AB2A-CA41-BAE4-302390566B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2205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.png"/><Relationship Id="rId4" Type="http://schemas.openxmlformats.org/officeDocument/2006/relationships/image" Target="../media/image13.tif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tif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f"/><Relationship Id="rId7" Type="http://schemas.openxmlformats.org/officeDocument/2006/relationships/image" Target="../media/image42.tiff"/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1.tiff"/><Relationship Id="rId5" Type="http://schemas.openxmlformats.org/officeDocument/2006/relationships/image" Target="../media/image40.tiff"/><Relationship Id="rId4" Type="http://schemas.openxmlformats.org/officeDocument/2006/relationships/image" Target="../media/image39.tiff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tiff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19.png"/><Relationship Id="rId2" Type="http://schemas.openxmlformats.org/officeDocument/2006/relationships/image" Target="../media/image44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8.png"/><Relationship Id="rId4" Type="http://schemas.openxmlformats.org/officeDocument/2006/relationships/image" Target="../media/image46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tif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8DE37A-187D-D24E-9CAB-055A6C789A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2155"/>
            <a:ext cx="9144000" cy="2387600"/>
          </a:xfrm>
        </p:spPr>
        <p:txBody>
          <a:bodyPr>
            <a:normAutofit/>
          </a:bodyPr>
          <a:lstStyle/>
          <a:p>
            <a:r>
              <a:rPr lang="en-US" sz="8000" dirty="0"/>
              <a:t>Changes in the Earth System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0894F8-1BF5-F540-A028-6984BE1AF6B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45290" y="3251938"/>
            <a:ext cx="5101420" cy="3400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5567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1524000" y="965390"/>
            <a:ext cx="9144000" cy="381762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09650" y="5093995"/>
            <a:ext cx="101726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00B050"/>
                </a:solidFill>
              </a:rPr>
              <a:t>Historical rate of change: ~0.002 ppm / year</a:t>
            </a:r>
          </a:p>
        </p:txBody>
      </p:sp>
    </p:spTree>
    <p:extLst>
      <p:ext uri="{BB962C8B-B14F-4D97-AF65-F5344CB8AC3E}">
        <p14:creationId xmlns:p14="http://schemas.microsoft.com/office/powerpoint/2010/main" val="26677051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33994F3-27D5-9144-8088-3D3BA64B44E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37905" y="0"/>
            <a:ext cx="95161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5378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F250B5-0F62-7545-872B-13D1CB434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Atmospheric methane (CH4) is also going up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F887BF-740D-844C-A122-AB73526DFF6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27949" y="1690688"/>
            <a:ext cx="3154680" cy="21031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2AE63D2-5D75-3E44-A8B5-27790C713FF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05289" y="3480968"/>
            <a:ext cx="2766054" cy="18449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482D377-35B7-724D-98A4-47988FFE07FC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27949" y="4828046"/>
            <a:ext cx="2431228" cy="182342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7C65736-6630-4B46-98C6-56C264D73A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300" y="1690688"/>
            <a:ext cx="6614372" cy="4960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1207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33994F3-27D5-9144-8088-3D3BA64B44E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37905" y="0"/>
            <a:ext cx="95161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6364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4FCAFA7-83E5-6F43-987F-AB914057398E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28147" y="0"/>
            <a:ext cx="7735705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EE7273E-F7EA-334E-983A-EC79BD75ADFB}"/>
              </a:ext>
            </a:extLst>
          </p:cNvPr>
          <p:cNvSpPr txBox="1"/>
          <p:nvPr/>
        </p:nvSpPr>
        <p:spPr>
          <a:xfrm>
            <a:off x="10174716" y="6488668"/>
            <a:ext cx="2017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Chapin et al. (2011)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2F4FD2-9D05-6340-B0E6-38CDBB52266B}"/>
              </a:ext>
            </a:extLst>
          </p:cNvPr>
          <p:cNvSpPr txBox="1"/>
          <p:nvPr/>
        </p:nvSpPr>
        <p:spPr>
          <a:xfrm>
            <a:off x="10174716" y="3429000"/>
            <a:ext cx="1624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Units: 10</a:t>
            </a:r>
            <a:r>
              <a:rPr lang="en-US" baseline="30000" dirty="0"/>
              <a:t>12</a:t>
            </a:r>
            <a:r>
              <a:rPr lang="en-US" dirty="0"/>
              <a:t> g/</a:t>
            </a:r>
            <a:r>
              <a:rPr lang="en-US" dirty="0" err="1"/>
              <a:t>yr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46078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C96D9-E3A8-184C-AFB0-5A4060FAB2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We’re pulling in a lot of atmospheric N…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36C4ACC-2B9F-B944-A3AC-DB7ED2CAA21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5659" y="2061478"/>
            <a:ext cx="5822992" cy="374995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E33F8EF-3A61-5445-AA19-5787153936B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93932" y="1615958"/>
            <a:ext cx="4559868" cy="34199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EC7E7B7-BFF1-7C4D-BE98-CE2033335846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14286" y="4039736"/>
            <a:ext cx="1789586" cy="2541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112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474D5-3572-464A-950B-8F223849E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…while also pumping out a lot in new forms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C7C465-7ABB-144B-9420-4567FB8413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0250" y="1574800"/>
            <a:ext cx="81915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0838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33994F3-27D5-9144-8088-3D3BA64B44E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37905" y="0"/>
            <a:ext cx="95161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041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33994F3-27D5-9144-8088-3D3BA64B44E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37905" y="0"/>
            <a:ext cx="9516189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A5D5482-ED57-F440-A6FF-1A080DFECA0D}"/>
              </a:ext>
            </a:extLst>
          </p:cNvPr>
          <p:cNvSpPr txBox="1"/>
          <p:nvPr/>
        </p:nvSpPr>
        <p:spPr>
          <a:xfrm>
            <a:off x="4302687" y="215154"/>
            <a:ext cx="6551407" cy="132343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4000" dirty="0"/>
              <a:t>How might US emissions differ from global emissions??</a:t>
            </a:r>
          </a:p>
        </p:txBody>
      </p:sp>
    </p:spTree>
    <p:extLst>
      <p:ext uri="{BB962C8B-B14F-4D97-AF65-F5344CB8AC3E}">
        <p14:creationId xmlns:p14="http://schemas.microsoft.com/office/powerpoint/2010/main" val="37414896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50315" y="76835"/>
            <a:ext cx="8913625" cy="6781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 flipV="1">
            <a:off x="11394744" y="4233081"/>
            <a:ext cx="426492" cy="4071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7335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BD35F-A36D-9E47-A6EB-4894400743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Have we entered a new epoch?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0F7399-095C-F54D-AE42-6840D43E2C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101756"/>
            <a:ext cx="11068281" cy="3220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8598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8E699-DEB4-5041-A6CF-B8544B60C2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Case for the Anthropocene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52C87C-54C6-3942-91B9-509EC9A1D6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Proposed new epoch that has resulted primarily from human changes to the planet’s:</a:t>
            </a:r>
          </a:p>
          <a:p>
            <a:pPr lvl="1"/>
            <a:r>
              <a:rPr lang="en-US" sz="3600" dirty="0"/>
              <a:t>Elemental cycles</a:t>
            </a:r>
          </a:p>
          <a:p>
            <a:pPr lvl="1"/>
            <a:r>
              <a:rPr lang="en-US" sz="3600" dirty="0">
                <a:solidFill>
                  <a:srgbClr val="7030A0"/>
                </a:solidFill>
              </a:rPr>
              <a:t>Climate</a:t>
            </a:r>
          </a:p>
          <a:p>
            <a:pPr lvl="1"/>
            <a:r>
              <a:rPr lang="en-US" sz="3600" dirty="0"/>
              <a:t>Biological diversity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1CBCB7-1353-9249-9708-4CF3B72B181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70812" y="3316406"/>
            <a:ext cx="5305188" cy="2652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8400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61307D-06CC-3E41-B368-179C5EA371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Climate change is the result of human changes to elemental cycles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CB48F8-FFA0-3942-9D86-A127876415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8030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4" descr="Atmospheric_Transmission.png">
            <a:extLst>
              <a:ext uri="{FF2B5EF4-FFF2-40B4-BE49-F238E27FC236}">
                <a16:creationId xmlns:a16="http://schemas.microsoft.com/office/drawing/2014/main" id="{4E3A3A4A-EB90-9641-B9BF-FF26312B0A8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734101" y="0"/>
            <a:ext cx="6802438" cy="27754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811594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4" descr="Atmospheric_Transmission.png">
            <a:extLst>
              <a:ext uri="{FF2B5EF4-FFF2-40B4-BE49-F238E27FC236}">
                <a16:creationId xmlns:a16="http://schemas.microsoft.com/office/drawing/2014/main" id="{4E3A3A4A-EB90-9641-B9BF-FF26312B0A8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734101" y="0"/>
            <a:ext cx="6802438" cy="41094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DBC2C94-A77B-9446-837D-38BB13D1AFEF}"/>
              </a:ext>
            </a:extLst>
          </p:cNvPr>
          <p:cNvCxnSpPr/>
          <p:nvPr/>
        </p:nvCxnSpPr>
        <p:spPr>
          <a:xfrm>
            <a:off x="7730429" y="1447800"/>
            <a:ext cx="0" cy="4528671"/>
          </a:xfrm>
          <a:prstGeom prst="line">
            <a:avLst/>
          </a:prstGeom>
          <a:ln w="76200" cmpd="sng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9E11F8E-C025-6340-8DBA-9C0D343F4705}"/>
              </a:ext>
            </a:extLst>
          </p:cNvPr>
          <p:cNvCxnSpPr/>
          <p:nvPr/>
        </p:nvCxnSpPr>
        <p:spPr>
          <a:xfrm>
            <a:off x="7031183" y="1447800"/>
            <a:ext cx="0" cy="4528671"/>
          </a:xfrm>
          <a:prstGeom prst="line">
            <a:avLst/>
          </a:prstGeom>
          <a:ln w="76200" cmpd="sng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20587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4" descr="Atmospheric_Transmission.png">
            <a:extLst>
              <a:ext uri="{FF2B5EF4-FFF2-40B4-BE49-F238E27FC236}">
                <a16:creationId xmlns:a16="http://schemas.microsoft.com/office/drawing/2014/main" id="{4E3A3A4A-EB90-9641-B9BF-FF26312B0A82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34101" y="0"/>
            <a:ext cx="6802438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1502577-D5E2-7049-8FBD-4DC8D08F893B}"/>
              </a:ext>
            </a:extLst>
          </p:cNvPr>
          <p:cNvCxnSpPr/>
          <p:nvPr/>
        </p:nvCxnSpPr>
        <p:spPr>
          <a:xfrm>
            <a:off x="7730429" y="1447800"/>
            <a:ext cx="0" cy="4528671"/>
          </a:xfrm>
          <a:prstGeom prst="line">
            <a:avLst/>
          </a:prstGeom>
          <a:ln w="76200" cmpd="sng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BC1E223-365A-C447-B87A-0D71E56271EB}"/>
              </a:ext>
            </a:extLst>
          </p:cNvPr>
          <p:cNvCxnSpPr/>
          <p:nvPr/>
        </p:nvCxnSpPr>
        <p:spPr>
          <a:xfrm>
            <a:off x="7031183" y="1447800"/>
            <a:ext cx="0" cy="4528671"/>
          </a:xfrm>
          <a:prstGeom prst="line">
            <a:avLst/>
          </a:prstGeom>
          <a:ln w="76200" cmpd="sng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1922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702E33-5FDB-274B-973A-B64045549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climate is warming</a:t>
            </a:r>
          </a:p>
        </p:txBody>
      </p:sp>
      <p:pic>
        <p:nvPicPr>
          <p:cNvPr id="3" name="Picture 2" descr="AR5_SYR_Figure_1.1.png">
            <a:extLst>
              <a:ext uri="{FF2B5EF4-FFF2-40B4-BE49-F238E27FC236}">
                <a16:creationId xmlns:a16="http://schemas.microsoft.com/office/drawing/2014/main" id="{B8FD9C99-E883-BE4A-85E7-F7A6B61AF54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449"/>
          <a:stretch/>
        </p:blipFill>
        <p:spPr>
          <a:xfrm>
            <a:off x="956788" y="1690688"/>
            <a:ext cx="7051343" cy="503030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DD252A3-7A9E-1849-A414-AB50F9C28BAB}"/>
              </a:ext>
            </a:extLst>
          </p:cNvPr>
          <p:cNvSpPr txBox="1"/>
          <p:nvPr/>
        </p:nvSpPr>
        <p:spPr>
          <a:xfrm>
            <a:off x="10922101" y="6488668"/>
            <a:ext cx="1269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IPCC (2013)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1F514D-C00A-F048-AD4A-5D855376404C}"/>
              </a:ext>
            </a:extLst>
          </p:cNvPr>
          <p:cNvSpPr txBox="1"/>
          <p:nvPr/>
        </p:nvSpPr>
        <p:spPr>
          <a:xfrm>
            <a:off x="8498542" y="3055172"/>
            <a:ext cx="300138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7030A0"/>
                </a:solidFill>
              </a:rPr>
              <a:t>Poles</a:t>
            </a:r>
            <a:r>
              <a:rPr lang="en-US" sz="3600" dirty="0"/>
              <a:t> and </a:t>
            </a:r>
            <a:r>
              <a:rPr lang="en-US" sz="3600" dirty="0">
                <a:solidFill>
                  <a:srgbClr val="7030A0"/>
                </a:solidFill>
              </a:rPr>
              <a:t>land</a:t>
            </a:r>
            <a:r>
              <a:rPr lang="en-US" sz="3600" dirty="0"/>
              <a:t> are warming the fastest</a:t>
            </a:r>
          </a:p>
        </p:txBody>
      </p:sp>
    </p:spTree>
    <p:extLst>
      <p:ext uri="{BB962C8B-B14F-4D97-AF65-F5344CB8AC3E}">
        <p14:creationId xmlns:p14="http://schemas.microsoft.com/office/powerpoint/2010/main" val="30712669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35471910724_720p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236913" y="1825625"/>
            <a:ext cx="5718175" cy="4351338"/>
          </a:xfrm>
        </p:spPr>
      </p:pic>
    </p:spTree>
    <p:extLst>
      <p:ext uri="{BB962C8B-B14F-4D97-AF65-F5344CB8AC3E}">
        <p14:creationId xmlns:p14="http://schemas.microsoft.com/office/powerpoint/2010/main" val="4223775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94DA54-1BC7-2341-B2CA-6E3E82B51E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It’s warmer now than 150 years ago</a:t>
            </a:r>
          </a:p>
        </p:txBody>
      </p:sp>
      <p:pic>
        <p:nvPicPr>
          <p:cNvPr id="3" name="Picture 2" descr="AR5_SYR_Figure_1.1.png">
            <a:extLst>
              <a:ext uri="{FF2B5EF4-FFF2-40B4-BE49-F238E27FC236}">
                <a16:creationId xmlns:a16="http://schemas.microsoft.com/office/drawing/2014/main" id="{8D7AB7C7-2793-E040-912C-3CB8AC45A10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14236" y="1690688"/>
            <a:ext cx="4963102" cy="489299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538FC3D-9A7B-4443-8187-CEA664B87E2E}"/>
              </a:ext>
            </a:extLst>
          </p:cNvPr>
          <p:cNvSpPr txBox="1"/>
          <p:nvPr/>
        </p:nvSpPr>
        <p:spPr>
          <a:xfrm>
            <a:off x="10922101" y="6488668"/>
            <a:ext cx="1269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IPCC (2013)</a:t>
            </a:r>
          </a:p>
        </p:txBody>
      </p:sp>
      <p:sp>
        <p:nvSpPr>
          <p:cNvPr id="5" name="TextBox 1">
            <a:extLst>
              <a:ext uri="{FF2B5EF4-FFF2-40B4-BE49-F238E27FC236}">
                <a16:creationId xmlns:a16="http://schemas.microsoft.com/office/drawing/2014/main" id="{E731E59F-6E9E-F448-8D19-7795538284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34400" y="4608458"/>
            <a:ext cx="365760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>
                <a:solidFill>
                  <a:schemeClr val="accent4"/>
                </a:solidFill>
                <a:latin typeface="Trebuchet MS"/>
                <a:cs typeface="Trebuchet MS"/>
              </a:rPr>
              <a:t>The global mean temperature has increased ~1.5º F (0.8º C) over the past 150 years</a:t>
            </a:r>
          </a:p>
        </p:txBody>
      </p:sp>
    </p:spTree>
    <p:extLst>
      <p:ext uri="{BB962C8B-B14F-4D97-AF65-F5344CB8AC3E}">
        <p14:creationId xmlns:p14="http://schemas.microsoft.com/office/powerpoint/2010/main" val="37652619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2354F-2B1E-7645-9729-8DF852DFDD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 warmest it’s been in the past 1000 years</a:t>
            </a:r>
          </a:p>
        </p:txBody>
      </p:sp>
      <p:pic>
        <p:nvPicPr>
          <p:cNvPr id="3" name="Picture 7">
            <a:extLst>
              <a:ext uri="{FF2B5EF4-FFF2-40B4-BE49-F238E27FC236}">
                <a16:creationId xmlns:a16="http://schemas.microsoft.com/office/drawing/2014/main" id="{EA1D9055-2206-A142-9E53-123EA94B401E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94134" y="1355453"/>
            <a:ext cx="8229600" cy="5453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4">
            <a:extLst>
              <a:ext uri="{FF2B5EF4-FFF2-40B4-BE49-F238E27FC236}">
                <a16:creationId xmlns:a16="http://schemas.microsoft.com/office/drawing/2014/main" id="{EC763131-1BBB-5A49-BE6D-FFEB97C11F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08530" y="1706295"/>
            <a:ext cx="1204913" cy="2919599"/>
          </a:xfrm>
          <a:prstGeom prst="rect">
            <a:avLst/>
          </a:pr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solidFill>
                <a:srgbClr val="9DE61E"/>
              </a:solidFill>
            </a:endParaRPr>
          </a:p>
        </p:txBody>
      </p:sp>
      <p:sp>
        <p:nvSpPr>
          <p:cNvPr id="5" name="TextBox 8">
            <a:extLst>
              <a:ext uri="{FF2B5EF4-FFF2-40B4-BE49-F238E27FC236}">
                <a16:creationId xmlns:a16="http://schemas.microsoft.com/office/drawing/2014/main" id="{B4291367-E477-A046-844A-FB56FE7051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05422" y="6519446"/>
            <a:ext cx="248657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 dirty="0"/>
              <a:t>Chapman &amp; Davis (2010)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1C3BC58-1FDD-1845-964D-9E3C527CE5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02268" y="4984710"/>
            <a:ext cx="511175" cy="222250"/>
          </a:xfrm>
          <a:prstGeom prst="rect">
            <a:avLst/>
          </a:prstGeom>
          <a:solidFill>
            <a:srgbClr val="FFFFFF"/>
          </a:solidFill>
          <a:ln w="9525">
            <a:solidFill>
              <a:srgbClr val="FFFFFF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solidFill>
                <a:srgbClr val="9DE6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46222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9EF86C-A588-5343-9247-15FDD81F2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evidence: sea levels are rising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FBE2652-7F78-5742-9B62-1D22021C86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1964" y="1690688"/>
            <a:ext cx="7348071" cy="4895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2850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8E699-DEB4-5041-A6CF-B8544B60C2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Case for the Anthropocene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52C87C-54C6-3942-91B9-509EC9A1D6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Proposed new epoch that has resulted primarily from human changes to the planet’s:</a:t>
            </a:r>
          </a:p>
          <a:p>
            <a:pPr lvl="1"/>
            <a:r>
              <a:rPr lang="en-US" sz="3600" dirty="0"/>
              <a:t>Elemental cycles</a:t>
            </a:r>
          </a:p>
          <a:p>
            <a:pPr lvl="1"/>
            <a:r>
              <a:rPr lang="en-US" sz="3600" dirty="0"/>
              <a:t>Climate</a:t>
            </a:r>
          </a:p>
          <a:p>
            <a:pPr lvl="1"/>
            <a:r>
              <a:rPr lang="en-US" sz="3600" dirty="0"/>
              <a:t>Biological diversity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1CBCB7-1353-9249-9708-4CF3B72B181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70812" y="3316406"/>
            <a:ext cx="5305188" cy="2652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2556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DB2485-8C79-6744-A350-CFB4294D6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Global total precipitation is also changing</a:t>
            </a:r>
          </a:p>
        </p:txBody>
      </p:sp>
      <p:pic>
        <p:nvPicPr>
          <p:cNvPr id="3" name="Picture 2" descr="AR5_SYR_Figure_1.1.png">
            <a:extLst>
              <a:ext uri="{FF2B5EF4-FFF2-40B4-BE49-F238E27FC236}">
                <a16:creationId xmlns:a16="http://schemas.microsoft.com/office/drawing/2014/main" id="{B46A19B0-FBC1-8B43-8465-2DA51056CAD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450"/>
          <a:stretch/>
        </p:blipFill>
        <p:spPr>
          <a:xfrm>
            <a:off x="2429518" y="1423147"/>
            <a:ext cx="7332964" cy="533306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47E6908-0EC5-FD49-A0BA-7E4FF8DAC1A9}"/>
              </a:ext>
            </a:extLst>
          </p:cNvPr>
          <p:cNvSpPr txBox="1"/>
          <p:nvPr/>
        </p:nvSpPr>
        <p:spPr>
          <a:xfrm>
            <a:off x="10922101" y="6488668"/>
            <a:ext cx="1269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IPCC (2013)</a:t>
            </a:r>
          </a:p>
        </p:txBody>
      </p:sp>
    </p:spTree>
    <p:extLst>
      <p:ext uri="{BB962C8B-B14F-4D97-AF65-F5344CB8AC3E}">
        <p14:creationId xmlns:p14="http://schemas.microsoft.com/office/powerpoint/2010/main" val="37763942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5DA99-8621-5043-AA3C-6E1A0CA535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 is precipitation variability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D851A2-90FE-A24C-A822-DC5E46CED796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1992385"/>
            <a:ext cx="5727156" cy="363712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0E8D89A-7C99-2B41-A36B-98A30DC75924}"/>
              </a:ext>
            </a:extLst>
          </p:cNvPr>
          <p:cNvSpPr txBox="1"/>
          <p:nvPr/>
        </p:nvSpPr>
        <p:spPr>
          <a:xfrm>
            <a:off x="6591868" y="5629513"/>
            <a:ext cx="4923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Increase in heaviest 1% precipitation (U. Michigan)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A0353A-DD06-7F4F-80A6-65D10775A8E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7580" y="2097741"/>
            <a:ext cx="5904932" cy="3927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2638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8E699-DEB4-5041-A6CF-B8544B60C2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Case for the Anthropocene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52C87C-54C6-3942-91B9-509EC9A1D6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Proposed new epoch that has resulted primarily from human changes to the planet’s:</a:t>
            </a:r>
          </a:p>
          <a:p>
            <a:pPr lvl="1"/>
            <a:r>
              <a:rPr lang="en-US" sz="3600" dirty="0"/>
              <a:t>Elemental cycles</a:t>
            </a:r>
          </a:p>
          <a:p>
            <a:pPr lvl="1"/>
            <a:r>
              <a:rPr lang="en-US" sz="3600" dirty="0"/>
              <a:t>Climate</a:t>
            </a:r>
          </a:p>
          <a:p>
            <a:pPr lvl="1"/>
            <a:r>
              <a:rPr lang="en-US" sz="3600" dirty="0">
                <a:solidFill>
                  <a:srgbClr val="7030A0"/>
                </a:solidFill>
              </a:rPr>
              <a:t>Biological diversity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1CBCB7-1353-9249-9708-4CF3B72B181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70812" y="3316406"/>
            <a:ext cx="5305188" cy="2652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8014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5FF98E-F579-CA40-AEA5-1DC820F6EA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Humans are threatening species of all types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21B51A-984F-0846-8293-5D54B6D8812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46375" y="1936377"/>
            <a:ext cx="6699250" cy="359305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A5305F0-E7D4-1B47-977C-D32D4C0A5EEC}"/>
              </a:ext>
            </a:extLst>
          </p:cNvPr>
          <p:cNvSpPr txBox="1"/>
          <p:nvPr/>
        </p:nvSpPr>
        <p:spPr>
          <a:xfrm>
            <a:off x="11490205" y="6488668"/>
            <a:ext cx="7017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IPBES</a:t>
            </a:r>
          </a:p>
        </p:txBody>
      </p:sp>
    </p:spTree>
    <p:extLst>
      <p:ext uri="{BB962C8B-B14F-4D97-AF65-F5344CB8AC3E}">
        <p14:creationId xmlns:p14="http://schemas.microsoft.com/office/powerpoint/2010/main" val="40002752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E7CB2F-0B52-9045-8610-55F1DA83E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 the threat is increasing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3900E1B-5232-DD44-AD7E-037FC622F5F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70000" y="1759472"/>
            <a:ext cx="9768068" cy="472919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AF32EC7-223D-EC43-9EE1-8C1877B151C7}"/>
              </a:ext>
            </a:extLst>
          </p:cNvPr>
          <p:cNvSpPr txBox="1"/>
          <p:nvPr/>
        </p:nvSpPr>
        <p:spPr>
          <a:xfrm>
            <a:off x="11490205" y="6488668"/>
            <a:ext cx="7017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IPBES</a:t>
            </a:r>
          </a:p>
        </p:txBody>
      </p:sp>
    </p:spTree>
    <p:extLst>
      <p:ext uri="{BB962C8B-B14F-4D97-AF65-F5344CB8AC3E}">
        <p14:creationId xmlns:p14="http://schemas.microsoft.com/office/powerpoint/2010/main" val="6859571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D9C973-0ADB-8642-9AC3-ABE2C5F94E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336228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Species loss results from habitat loss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E676EA-1BC5-F745-8AC1-5C57A9516E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4268" y="0"/>
            <a:ext cx="5798344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8785AA9-81E4-1746-9CF4-795C3152631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360" y="2908026"/>
            <a:ext cx="5331908" cy="1397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0936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D9C973-0ADB-8642-9AC3-ABE2C5F94E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336228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Species loss results from habitat loss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785AA9-81E4-1746-9CF4-795C3152631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360" y="2908026"/>
            <a:ext cx="5331908" cy="13975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4AB0B34-0954-304A-A470-164673A05F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4518" y="1690688"/>
            <a:ext cx="5120508" cy="4129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7254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4BDA39-951D-4E47-9936-DBF04D92A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Invasive species are spreading…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1D7F911-D724-5D42-A27A-5A84C382C58E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1690688"/>
            <a:ext cx="6390853" cy="393936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F6E6910-5396-0A48-B708-681F9433555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14290" y="1690688"/>
            <a:ext cx="4192886" cy="331706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355AC7A-2A10-6744-899D-9AB90C61723C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64895" y="4148919"/>
            <a:ext cx="3284561" cy="24634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684D457-FABA-214B-8FFA-77A6B6E4A469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98780" y="4384656"/>
            <a:ext cx="3674774" cy="24259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D6D5614-3B0D-0543-B024-A89D247EC1FB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54503" y="5128278"/>
            <a:ext cx="2549099" cy="168877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25A5A3A-7550-5D49-959B-87F78321D0CD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28017" y="3169347"/>
            <a:ext cx="2782716" cy="1838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2741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A9235C-9ACF-9845-95CD-1C56D3C60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Invasives</a:t>
            </a:r>
            <a:r>
              <a:rPr lang="en-US" dirty="0"/>
              <a:t> are a threat everywhere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6A50C2-2557-374A-9CEB-EBAE26D86C8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97537" y="2169722"/>
            <a:ext cx="5796925" cy="312382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3E3FDAE-7719-DC43-9BD7-8B23ED961946}"/>
              </a:ext>
            </a:extLst>
          </p:cNvPr>
          <p:cNvSpPr txBox="1"/>
          <p:nvPr/>
        </p:nvSpPr>
        <p:spPr>
          <a:xfrm>
            <a:off x="0" y="6488668"/>
            <a:ext cx="18210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Early et al. (2016)</a:t>
            </a:r>
          </a:p>
        </p:txBody>
      </p:sp>
    </p:spTree>
    <p:extLst>
      <p:ext uri="{BB962C8B-B14F-4D97-AF65-F5344CB8AC3E}">
        <p14:creationId xmlns:p14="http://schemas.microsoft.com/office/powerpoint/2010/main" val="179687050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8E699-DEB4-5041-A6CF-B8544B60C2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Case for the Anthropocene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52C87C-54C6-3942-91B9-509EC9A1D6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Proposed new epoch that has resulted primarily from human changes to the planet’s:</a:t>
            </a:r>
          </a:p>
          <a:p>
            <a:pPr lvl="1"/>
            <a:r>
              <a:rPr lang="en-US" sz="3600" dirty="0"/>
              <a:t>Elemental cycles</a:t>
            </a:r>
          </a:p>
          <a:p>
            <a:pPr lvl="1"/>
            <a:r>
              <a:rPr lang="en-US" sz="3600" dirty="0"/>
              <a:t>Climate</a:t>
            </a:r>
          </a:p>
          <a:p>
            <a:pPr lvl="1"/>
            <a:r>
              <a:rPr lang="en-US" sz="3600" dirty="0"/>
              <a:t>Biological diversity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1CBCB7-1353-9249-9708-4CF3B72B181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70812" y="3316406"/>
            <a:ext cx="5305188" cy="2652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2043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8E699-DEB4-5041-A6CF-B8544B60C2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Case for the Anthropocene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52C87C-54C6-3942-91B9-509EC9A1D6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Proposed new epoch that has resulted primarily from human changes to the planet’s:</a:t>
            </a:r>
          </a:p>
          <a:p>
            <a:pPr lvl="1"/>
            <a:r>
              <a:rPr lang="en-US" sz="3600" dirty="0">
                <a:solidFill>
                  <a:srgbClr val="7030A0"/>
                </a:solidFill>
              </a:rPr>
              <a:t>Elemental cycles</a:t>
            </a:r>
          </a:p>
          <a:p>
            <a:pPr lvl="1"/>
            <a:r>
              <a:rPr lang="en-US" sz="3600" dirty="0"/>
              <a:t>Climate</a:t>
            </a:r>
          </a:p>
          <a:p>
            <a:pPr lvl="1"/>
            <a:r>
              <a:rPr lang="en-US" sz="3600" dirty="0"/>
              <a:t>Biological diversity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1CBCB7-1353-9249-9708-4CF3B72B181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70812" y="3316406"/>
            <a:ext cx="5305188" cy="2652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62186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8E699-DEB4-5041-A6CF-B8544B60C2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Case for the Anthropocene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52C87C-54C6-3942-91B9-509EC9A1D6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>
                <a:solidFill>
                  <a:srgbClr val="FF0000"/>
                </a:solidFill>
              </a:rPr>
              <a:t>Do you buy it?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5534F61-54A2-E14E-B3D8-82B21FEA95B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41996" y="4651008"/>
            <a:ext cx="3082136" cy="1660892"/>
          </a:xfrm>
          <a:prstGeom prst="rect">
            <a:avLst/>
          </a:prstGeom>
        </p:spPr>
      </p:pic>
      <p:pic>
        <p:nvPicPr>
          <p:cNvPr id="7" name="Picture 6" descr="AR5_SYR_Figure_1.1.png">
            <a:extLst>
              <a:ext uri="{FF2B5EF4-FFF2-40B4-BE49-F238E27FC236}">
                <a16:creationId xmlns:a16="http://schemas.microsoft.com/office/drawing/2014/main" id="{74FF4D74-33E5-B844-90A3-F76FAAD5C77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450"/>
          <a:stretch/>
        </p:blipFill>
        <p:spPr>
          <a:xfrm>
            <a:off x="8186569" y="1962272"/>
            <a:ext cx="3307894" cy="2405740"/>
          </a:xfrm>
          <a:prstGeom prst="rect">
            <a:avLst/>
          </a:prstGeom>
        </p:spPr>
      </p:pic>
      <p:pic>
        <p:nvPicPr>
          <p:cNvPr id="8" name="Picture 7" descr="AR5_SYR_Figure_1.1.png">
            <a:extLst>
              <a:ext uri="{FF2B5EF4-FFF2-40B4-BE49-F238E27FC236}">
                <a16:creationId xmlns:a16="http://schemas.microsoft.com/office/drawing/2014/main" id="{1200078D-3E2C-8F44-B508-46467518991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449"/>
          <a:stretch/>
        </p:blipFill>
        <p:spPr>
          <a:xfrm>
            <a:off x="4373107" y="1690688"/>
            <a:ext cx="3672799" cy="262011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D2EDAF9-3B76-284F-9E0B-35EE517825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5213" y="2351655"/>
            <a:ext cx="3327222" cy="249541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595F9FB-8AF2-2449-87CF-E8D1C26D46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55341" y="4368012"/>
            <a:ext cx="2990565" cy="224292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E38903B-6392-504D-94AB-59B1614AC3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36700" y="4982008"/>
            <a:ext cx="3025036" cy="1875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09387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8E699-DEB4-5041-A6CF-B8544B60C2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would be the “golden spike”?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C3AB40B-DCF8-854A-9B68-EEFDFAEA7B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2449" y="1584671"/>
            <a:ext cx="3327101" cy="4993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19386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BD0A2-B777-1C4E-B803-FCB5E2DF0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activity (in groups of four)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F439C6-63B8-C449-928B-7433496211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852595" cy="4607448"/>
          </a:xfrm>
        </p:spPr>
        <p:txBody>
          <a:bodyPr numCol="1">
            <a:normAutofit fontScale="77500" lnSpcReduction="20000"/>
          </a:bodyPr>
          <a:lstStyle/>
          <a:p>
            <a:pPr marL="0" indent="0">
              <a:buNone/>
            </a:pPr>
            <a:r>
              <a:rPr lang="en-US" sz="3100" dirty="0"/>
              <a:t>1. Pick an ecosystem service provided by West Texas ecosystems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solidFill>
                  <a:srgbClr val="7030A0"/>
                </a:solidFill>
              </a:rPr>
              <a:t>Food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solidFill>
                  <a:srgbClr val="7030A0"/>
                </a:solidFill>
              </a:rPr>
              <a:t>Fiber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solidFill>
                  <a:srgbClr val="7030A0"/>
                </a:solidFill>
              </a:rPr>
              <a:t>Pollination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solidFill>
                  <a:srgbClr val="7030A0"/>
                </a:solidFill>
              </a:rPr>
              <a:t>Water purity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solidFill>
                  <a:srgbClr val="7030A0"/>
                </a:solidFill>
              </a:rPr>
              <a:t>Air purity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solidFill>
                  <a:srgbClr val="7030A0"/>
                </a:solidFill>
              </a:rPr>
              <a:t>Energy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solidFill>
                  <a:srgbClr val="7030A0"/>
                </a:solidFill>
              </a:rPr>
              <a:t>Climate regulation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solidFill>
                  <a:srgbClr val="7030A0"/>
                </a:solidFill>
              </a:rPr>
              <a:t>Pest &amp; disease control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solidFill>
                  <a:srgbClr val="7030A0"/>
                </a:solidFill>
              </a:rPr>
              <a:t>Culture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solidFill>
                  <a:srgbClr val="7030A0"/>
                </a:solidFill>
              </a:rPr>
              <a:t>History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solidFill>
                  <a:srgbClr val="7030A0"/>
                </a:solidFill>
              </a:rPr>
              <a:t>Spiritual services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solidFill>
                  <a:srgbClr val="7030A0"/>
                </a:solidFill>
              </a:rPr>
              <a:t>Recreation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solidFill>
                  <a:srgbClr val="7030A0"/>
                </a:solidFill>
              </a:rPr>
              <a:t>Science Education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solidFill>
                  <a:srgbClr val="7030A0"/>
                </a:solidFill>
              </a:rPr>
              <a:t>Therapy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FB3B46-E628-0C4F-B69F-6A62EDF2A9C8}"/>
              </a:ext>
            </a:extLst>
          </p:cNvPr>
          <p:cNvSpPr txBox="1"/>
          <p:nvPr/>
        </p:nvSpPr>
        <p:spPr>
          <a:xfrm>
            <a:off x="6282466" y="1690688"/>
            <a:ext cx="44796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2. Use a systems diagram to indicate how it will be impacted by global change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50DE724-E77C-1348-86AA-0B7509E6BBF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53923" y="3377901"/>
            <a:ext cx="3808207" cy="2856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3253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BB640FE-9D52-C740-BBFD-94EB6BEF281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72012" y="203875"/>
            <a:ext cx="8702704" cy="628479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ADAEED3-C360-954D-BEE5-8F269CA8A623}"/>
              </a:ext>
            </a:extLst>
          </p:cNvPr>
          <p:cNvSpPr txBox="1"/>
          <p:nvPr/>
        </p:nvSpPr>
        <p:spPr>
          <a:xfrm>
            <a:off x="10174716" y="6488668"/>
            <a:ext cx="2017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Chapin et al. (2011)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9A843B-E85E-4C4E-8B71-7373A7933DC8}"/>
              </a:ext>
            </a:extLst>
          </p:cNvPr>
          <p:cNvSpPr txBox="1"/>
          <p:nvPr/>
        </p:nvSpPr>
        <p:spPr>
          <a:xfrm>
            <a:off x="10371180" y="3161605"/>
            <a:ext cx="1624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Units: 10</a:t>
            </a:r>
            <a:r>
              <a:rPr lang="en-US" baseline="30000" dirty="0"/>
              <a:t>15</a:t>
            </a:r>
            <a:r>
              <a:rPr lang="en-US" dirty="0"/>
              <a:t> g/</a:t>
            </a:r>
            <a:r>
              <a:rPr lang="en-US" dirty="0" err="1"/>
              <a:t>yr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78534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542F02-C367-A040-82CE-58286D002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</a:t>
            </a:r>
            <a:r>
              <a:rPr lang="en-US" baseline="-25000" dirty="0"/>
              <a:t>2</a:t>
            </a:r>
            <a:r>
              <a:rPr lang="en-US" dirty="0"/>
              <a:t> is increasing in the atmosphere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F055807-3EFF-8848-AFE6-F8D92DFB80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2832227"/>
              </p:ext>
            </p:extLst>
          </p:nvPr>
        </p:nvGraphicFramePr>
        <p:xfrm>
          <a:off x="6873233" y="2757909"/>
          <a:ext cx="5229607" cy="320040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2773109">
                  <a:extLst>
                    <a:ext uri="{9D8B030D-6E8A-4147-A177-3AD203B41FA5}">
                      <a16:colId xmlns:a16="http://schemas.microsoft.com/office/drawing/2014/main" val="424133526"/>
                    </a:ext>
                  </a:extLst>
                </a:gridCol>
                <a:gridCol w="2456498">
                  <a:extLst>
                    <a:ext uri="{9D8B030D-6E8A-4147-A177-3AD203B41FA5}">
                      <a16:colId xmlns:a16="http://schemas.microsoft.com/office/drawing/2014/main" val="36355680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Flux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Amount (</a:t>
                      </a:r>
                      <a:r>
                        <a:rPr lang="en-US" sz="2400" dirty="0" err="1"/>
                        <a:t>GtC</a:t>
                      </a:r>
                      <a:r>
                        <a:rPr lang="en-US" sz="2400" dirty="0"/>
                        <a:t>/</a:t>
                      </a:r>
                      <a:r>
                        <a:rPr lang="en-US" sz="2400" dirty="0" err="1"/>
                        <a:t>yr</a:t>
                      </a:r>
                      <a:r>
                        <a:rPr lang="en-US" sz="240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6008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Fossil fuel burning</a:t>
                      </a:r>
                    </a:p>
                  </a:txBody>
                  <a:tcPr>
                    <a:solidFill>
                      <a:srgbClr val="FF0000">
                        <a:tint val="66000"/>
                        <a:satMod val="1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10.1</a:t>
                      </a:r>
                    </a:p>
                  </a:txBody>
                  <a:tcPr>
                    <a:solidFill>
                      <a:srgbClr val="FF0000">
                        <a:tint val="66000"/>
                        <a:satMod val="16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09421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LULCC</a:t>
                      </a:r>
                    </a:p>
                  </a:txBody>
                  <a:tcPr>
                    <a:solidFill>
                      <a:srgbClr val="FF0000">
                        <a:tint val="66000"/>
                        <a:satMod val="1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1.1</a:t>
                      </a:r>
                    </a:p>
                  </a:txBody>
                  <a:tcPr>
                    <a:solidFill>
                      <a:srgbClr val="FF0000">
                        <a:tint val="66000"/>
                        <a:satMod val="16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48280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Ocean uptake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2.9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93571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Land uptake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3.5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62876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Atmospheric growth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5.2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12777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Uncertainty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1341360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9B580E7A-85D5-454D-BA45-7A4398DE4F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569" y="1790700"/>
            <a:ext cx="6717664" cy="469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9512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542F02-C367-A040-82CE-58286D002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</a:t>
            </a:r>
            <a:r>
              <a:rPr lang="en-US" baseline="-25000" dirty="0"/>
              <a:t>2</a:t>
            </a:r>
            <a:r>
              <a:rPr lang="en-US" dirty="0"/>
              <a:t> is increasing in the atmosphere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3EE06C4-4A08-5246-8F6E-DBC0FF7D7B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661" y="1455174"/>
            <a:ext cx="7334581" cy="5054505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F055807-3EFF-8848-AFE6-F8D92DFB80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6349377"/>
              </p:ext>
            </p:extLst>
          </p:nvPr>
        </p:nvGraphicFramePr>
        <p:xfrm>
          <a:off x="6873233" y="2757909"/>
          <a:ext cx="5229607" cy="320040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2773109">
                  <a:extLst>
                    <a:ext uri="{9D8B030D-6E8A-4147-A177-3AD203B41FA5}">
                      <a16:colId xmlns:a16="http://schemas.microsoft.com/office/drawing/2014/main" val="424133526"/>
                    </a:ext>
                  </a:extLst>
                </a:gridCol>
                <a:gridCol w="2456498">
                  <a:extLst>
                    <a:ext uri="{9D8B030D-6E8A-4147-A177-3AD203B41FA5}">
                      <a16:colId xmlns:a16="http://schemas.microsoft.com/office/drawing/2014/main" val="36355680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Flux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Amount (</a:t>
                      </a:r>
                      <a:r>
                        <a:rPr lang="en-US" sz="2400" dirty="0" err="1"/>
                        <a:t>Pg</a:t>
                      </a:r>
                      <a:r>
                        <a:rPr lang="en-US" sz="2400" dirty="0"/>
                        <a:t> C/</a:t>
                      </a:r>
                      <a:r>
                        <a:rPr lang="en-US" sz="2400" dirty="0" err="1"/>
                        <a:t>yr</a:t>
                      </a:r>
                      <a:r>
                        <a:rPr lang="en-US" sz="240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6008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Fossil fuel burning</a:t>
                      </a:r>
                    </a:p>
                  </a:txBody>
                  <a:tcPr>
                    <a:solidFill>
                      <a:srgbClr val="FF0000">
                        <a:tint val="66000"/>
                        <a:satMod val="1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10.1</a:t>
                      </a:r>
                    </a:p>
                  </a:txBody>
                  <a:tcPr>
                    <a:solidFill>
                      <a:srgbClr val="FF0000">
                        <a:tint val="66000"/>
                        <a:satMod val="16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09421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LULCC</a:t>
                      </a:r>
                    </a:p>
                  </a:txBody>
                  <a:tcPr>
                    <a:solidFill>
                      <a:srgbClr val="FF0000">
                        <a:tint val="66000"/>
                        <a:satMod val="1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1.1</a:t>
                      </a:r>
                    </a:p>
                  </a:txBody>
                  <a:tcPr>
                    <a:solidFill>
                      <a:srgbClr val="FF0000">
                        <a:tint val="66000"/>
                        <a:satMod val="16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48280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Ocean uptake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2.9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93571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Land uptake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3.5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62876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Atmospheric growth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5.2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12777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Uncertainty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1341360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90175FA9-9A7C-9B4C-8A13-E8F9EA5A86BA}"/>
              </a:ext>
            </a:extLst>
          </p:cNvPr>
          <p:cNvSpPr/>
          <p:nvPr/>
        </p:nvSpPr>
        <p:spPr>
          <a:xfrm>
            <a:off x="9649609" y="5088367"/>
            <a:ext cx="613186" cy="40879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B52C1A9-9606-FA40-89BB-BC409A141D94}"/>
              </a:ext>
            </a:extLst>
          </p:cNvPr>
          <p:cNvSpPr txBox="1"/>
          <p:nvPr/>
        </p:nvSpPr>
        <p:spPr>
          <a:xfrm>
            <a:off x="8506518" y="5903893"/>
            <a:ext cx="351255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1.1 higher than book estimate (2007)</a:t>
            </a:r>
          </a:p>
        </p:txBody>
      </p:sp>
    </p:spTree>
    <p:extLst>
      <p:ext uri="{BB962C8B-B14F-4D97-AF65-F5344CB8AC3E}">
        <p14:creationId xmlns:p14="http://schemas.microsoft.com/office/powerpoint/2010/main" val="3758385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97461" y="855520"/>
            <a:ext cx="4826000" cy="51308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418239" y="1361457"/>
            <a:ext cx="545000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We are using more carbon than plants are putting back</a:t>
            </a:r>
          </a:p>
          <a:p>
            <a:endParaRPr lang="en-US" sz="3600" dirty="0">
              <a:solidFill>
                <a:srgbClr val="FF0000"/>
              </a:solidFill>
            </a:endParaRPr>
          </a:p>
          <a:p>
            <a:r>
              <a:rPr lang="en-US" sz="3600" dirty="0">
                <a:solidFill>
                  <a:srgbClr val="FF0000"/>
                </a:solidFill>
              </a:rPr>
              <a:t>Dukes (2003) “Burning buried sunshine”</a:t>
            </a:r>
          </a:p>
        </p:txBody>
      </p:sp>
      <p:sp>
        <p:nvSpPr>
          <p:cNvPr id="5" name="Rectangle 4"/>
          <p:cNvSpPr/>
          <p:nvPr/>
        </p:nvSpPr>
        <p:spPr>
          <a:xfrm>
            <a:off x="2647665" y="1361457"/>
            <a:ext cx="2620370" cy="4367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63DFCFA-DB75-A549-AE7F-7ACF27A42E2C}"/>
              </a:ext>
            </a:extLst>
          </p:cNvPr>
          <p:cNvSpPr txBox="1"/>
          <p:nvPr/>
        </p:nvSpPr>
        <p:spPr>
          <a:xfrm>
            <a:off x="4473476" y="4039113"/>
            <a:ext cx="142171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Consumption if we switched to biofuels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E6876A5-4A3E-BC42-802D-B049973C9B76}"/>
              </a:ext>
            </a:extLst>
          </p:cNvPr>
          <p:cNvCxnSpPr/>
          <p:nvPr/>
        </p:nvCxnSpPr>
        <p:spPr>
          <a:xfrm flipV="1">
            <a:off x="5142155" y="3808207"/>
            <a:ext cx="527125" cy="2151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32397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4BF9292-B107-D246-8B1E-7288F4CEDC06}"/>
              </a:ext>
            </a:extLst>
          </p:cNvPr>
          <p:cNvSpPr txBox="1"/>
          <p:nvPr/>
        </p:nvSpPr>
        <p:spPr>
          <a:xfrm>
            <a:off x="9060203" y="1720840"/>
            <a:ext cx="313179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00B050"/>
                </a:solidFill>
              </a:rPr>
              <a:t>Going up ~1.5 ppm / year over the record, but 2.6 ppm over last 12 months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28E3D2-D140-4B4C-9164-8D1778801D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3797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9672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331</TotalTime>
  <Words>537</Words>
  <Application>Microsoft Macintosh PowerPoint</Application>
  <PresentationFormat>Widescreen</PresentationFormat>
  <Paragraphs>115</Paragraphs>
  <Slides>42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8" baseType="lpstr">
      <vt:lpstr>ＭＳ Ｐゴシック</vt:lpstr>
      <vt:lpstr>Arial</vt:lpstr>
      <vt:lpstr>Calibri</vt:lpstr>
      <vt:lpstr>Calibri Light</vt:lpstr>
      <vt:lpstr>Trebuchet MS</vt:lpstr>
      <vt:lpstr>Office Theme</vt:lpstr>
      <vt:lpstr>Changes in the Earth System</vt:lpstr>
      <vt:lpstr>Have we entered a new epoch?</vt:lpstr>
      <vt:lpstr>The Case for the Anthropocene</vt:lpstr>
      <vt:lpstr>The Case for the Anthropocene</vt:lpstr>
      <vt:lpstr>PowerPoint Presentation</vt:lpstr>
      <vt:lpstr>CO2 is increasing in the atmosphere</vt:lpstr>
      <vt:lpstr>CO2 is increasing in the atmosphere</vt:lpstr>
      <vt:lpstr>PowerPoint Presentation</vt:lpstr>
      <vt:lpstr>PowerPoint Presentation</vt:lpstr>
      <vt:lpstr>PowerPoint Presentation</vt:lpstr>
      <vt:lpstr>PowerPoint Presentation</vt:lpstr>
      <vt:lpstr>Atmospheric methane (CH4) is also going up</vt:lpstr>
      <vt:lpstr>PowerPoint Presentation</vt:lpstr>
      <vt:lpstr>PowerPoint Presentation</vt:lpstr>
      <vt:lpstr>We’re pulling in a lot of atmospheric N…</vt:lpstr>
      <vt:lpstr>…while also pumping out a lot in new forms</vt:lpstr>
      <vt:lpstr>PowerPoint Presentation</vt:lpstr>
      <vt:lpstr>PowerPoint Presentation</vt:lpstr>
      <vt:lpstr>PowerPoint Presentation</vt:lpstr>
      <vt:lpstr>The Case for the Anthropocene</vt:lpstr>
      <vt:lpstr>Climate change is the result of human changes to elemental cycles</vt:lpstr>
      <vt:lpstr>PowerPoint Presentation</vt:lpstr>
      <vt:lpstr>PowerPoint Presentation</vt:lpstr>
      <vt:lpstr>PowerPoint Presentation</vt:lpstr>
      <vt:lpstr>The climate is warming</vt:lpstr>
      <vt:lpstr>PowerPoint Presentation</vt:lpstr>
      <vt:lpstr>It’s warmer now than 150 years ago</vt:lpstr>
      <vt:lpstr>And warmest it’s been in the past 1000 years</vt:lpstr>
      <vt:lpstr>Other evidence: sea levels are rising</vt:lpstr>
      <vt:lpstr>Global total precipitation is also changing</vt:lpstr>
      <vt:lpstr>As is precipitation variability</vt:lpstr>
      <vt:lpstr>The Case for the Anthropocene</vt:lpstr>
      <vt:lpstr>Humans are threatening species of all types</vt:lpstr>
      <vt:lpstr>And the threat is increasing</vt:lpstr>
      <vt:lpstr>Species loss results from habitat loss</vt:lpstr>
      <vt:lpstr>Species loss results from habitat loss</vt:lpstr>
      <vt:lpstr>Invasive species are spreading…</vt:lpstr>
      <vt:lpstr>Invasives are a threat everywhere</vt:lpstr>
      <vt:lpstr>The Case for the Anthropocene</vt:lpstr>
      <vt:lpstr>The Case for the Anthropocene</vt:lpstr>
      <vt:lpstr>What would be the “golden spike”?</vt:lpstr>
      <vt:lpstr>Class activity (in groups of four)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Smith, Nick</dc:creator>
  <cp:lastModifiedBy>Nick Smith</cp:lastModifiedBy>
  <cp:revision>76</cp:revision>
  <dcterms:created xsi:type="dcterms:W3CDTF">2019-10-31T16:56:26Z</dcterms:created>
  <dcterms:modified xsi:type="dcterms:W3CDTF">2023-11-06T15:39:44Z</dcterms:modified>
</cp:coreProperties>
</file>